
<file path=[Content_Types].xml><?xml version="1.0" encoding="utf-8"?>
<Types xmlns="http://schemas.openxmlformats.org/package/2006/content-types">
  <Default Extension="jpeg" ContentType="image/jpeg"/>
  <Default Extension="emf" ContentType="image/x-emf"/>
  <Default Extension="rels" ContentType="application/vnd.openxmlformats-package.relationships+xml"/>
  <Default Extension="xml" ContentType="application/xml"/>
  <Default Extension="docx" ContentType="application/vnd.openxmlformats-officedocument.wordprocessingml.document"/>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92" r:id="rId1"/>
  </p:sldMasterIdLst>
  <p:sldIdLst>
    <p:sldId id="256" r:id="rId2"/>
    <p:sldId id="257" r:id="rId3"/>
    <p:sldId id="258" r:id="rId4"/>
    <p:sldId id="259" r:id="rId5"/>
    <p:sldId id="260" r:id="rId6"/>
    <p:sldId id="262" r:id="rId7"/>
    <p:sldId id="263" r:id="rId8"/>
    <p:sldId id="265" r:id="rId9"/>
    <p:sldId id="271" r:id="rId10"/>
    <p:sldId id="267" r:id="rId11"/>
    <p:sldId id="269" r:id="rId12"/>
    <p:sldId id="270" r:id="rId13"/>
  </p:sldIdLst>
  <p:sldSz cx="9144000" cy="6858000" type="screen4x3"/>
  <p:notesSz cx="7315200" cy="96012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61" d="100"/>
          <a:sy n="61" d="100"/>
        </p:scale>
        <p:origin x="-778" y="221"/>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2.emf"/></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3">
        <a:schemeClr val="bg1"/>
      </p:bgRef>
    </p:bg>
    <p:spTree>
      <p:nvGrpSpPr>
        <p:cNvPr id="1" name=""/>
        <p:cNvGrpSpPr/>
        <p:nvPr/>
      </p:nvGrpSpPr>
      <p:grpSpPr>
        <a:xfrm>
          <a:off x="0" y="0"/>
          <a:ext cx="0" cy="0"/>
          <a:chOff x="0" y="0"/>
          <a:chExt cx="0" cy="0"/>
        </a:xfrm>
      </p:grpSpPr>
      <p:sp>
        <p:nvSpPr>
          <p:cNvPr id="12" name="Rectangle 11"/>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dirty="0"/>
          </a:p>
        </p:txBody>
      </p:sp>
      <p:sp useBgFill="1">
        <p:nvSpPr>
          <p:cNvPr id="13" name="Rounded Rectangle 12"/>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dirty="0"/>
          </a:p>
        </p:txBody>
      </p:sp>
      <p:sp>
        <p:nvSpPr>
          <p:cNvPr id="9" name="Subtitle 8"/>
          <p:cNvSpPr>
            <a:spLocks noGrp="1"/>
          </p:cNvSpPr>
          <p:nvPr>
            <p:ph type="subTitle" idx="1"/>
          </p:nvPr>
        </p:nvSpPr>
        <p:spPr>
          <a:xfrm>
            <a:off x="1295400" y="3200400"/>
            <a:ext cx="6400800" cy="1600200"/>
          </a:xfrm>
        </p:spPr>
        <p:txBody>
          <a:bodyPr/>
          <a:lstStyle>
            <a:lvl1pPr marL="0" indent="0" algn="ctr">
              <a:buNone/>
              <a:defRPr sz="26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p:txBody>
          <a:bodyPr/>
          <a:lstStyle/>
          <a:p>
            <a:fld id="{6472A104-96FD-412A-8192-D799CA3ADBD8}" type="datetimeFigureOut">
              <a:rPr lang="en-US" smtClean="0"/>
              <a:t>11/21/2011</a:t>
            </a:fld>
            <a:endParaRPr lang="en-US" dirty="0"/>
          </a:p>
        </p:txBody>
      </p:sp>
      <p:sp>
        <p:nvSpPr>
          <p:cNvPr id="17" name="Footer Placeholder 16"/>
          <p:cNvSpPr>
            <a:spLocks noGrp="1"/>
          </p:cNvSpPr>
          <p:nvPr>
            <p:ph type="ftr" sz="quarter" idx="11"/>
          </p:nvPr>
        </p:nvSpPr>
        <p:spPr/>
        <p:txBody>
          <a:bodyPr/>
          <a:lstStyle/>
          <a:p>
            <a:endParaRPr lang="en-US" dirty="0"/>
          </a:p>
        </p:txBody>
      </p:sp>
      <p:sp>
        <p:nvSpPr>
          <p:cNvPr id="29" name="Slide Number Placeholder 28"/>
          <p:cNvSpPr>
            <a:spLocks noGrp="1"/>
          </p:cNvSpPr>
          <p:nvPr>
            <p:ph type="sldNum" sz="quarter" idx="12"/>
          </p:nvPr>
        </p:nvSpPr>
        <p:spPr/>
        <p:txBody>
          <a:bodyPr lIns="0" tIns="0" rIns="0" bIns="0">
            <a:noAutofit/>
          </a:bodyPr>
          <a:lstStyle>
            <a:lvl1pPr>
              <a:defRPr sz="1400">
                <a:solidFill>
                  <a:srgbClr val="FFFFFF"/>
                </a:solidFill>
              </a:defRPr>
            </a:lvl1pPr>
          </a:lstStyle>
          <a:p>
            <a:fld id="{CE105311-58DF-47BD-AD9C-B0E99EE1F553}" type="slidenum">
              <a:rPr lang="en-US" smtClean="0"/>
              <a:t>‹#›</a:t>
            </a:fld>
            <a:endParaRPr lang="en-US" dirty="0"/>
          </a:p>
        </p:txBody>
      </p:sp>
      <p:sp>
        <p:nvSpPr>
          <p:cNvPr id="7" name="Rectangle 6"/>
          <p:cNvSpPr/>
          <p:nvPr/>
        </p:nvSpPr>
        <p:spPr>
          <a:xfrm>
            <a:off x="62931" y="1449303"/>
            <a:ext cx="9021537" cy="1527349"/>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0" name="Rectangle 9"/>
          <p:cNvSpPr/>
          <p:nvPr/>
        </p:nvSpPr>
        <p:spPr>
          <a:xfrm>
            <a:off x="62931" y="1396720"/>
            <a:ext cx="9021537" cy="120580"/>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1" name="Rectangle 10"/>
          <p:cNvSpPr/>
          <p:nvPr/>
        </p:nvSpPr>
        <p:spPr>
          <a:xfrm>
            <a:off x="62931" y="2976649"/>
            <a:ext cx="9021537" cy="110532"/>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8" name="Title 7"/>
          <p:cNvSpPr>
            <a:spLocks noGrp="1"/>
          </p:cNvSpPr>
          <p:nvPr>
            <p:ph type="ctrTitle"/>
          </p:nvPr>
        </p:nvSpPr>
        <p:spPr>
          <a:xfrm>
            <a:off x="457200" y="1505930"/>
            <a:ext cx="8229600" cy="1470025"/>
          </a:xfrm>
        </p:spPr>
        <p:txBody>
          <a:bodyPr anchor="ctr"/>
          <a:lstStyle>
            <a:lvl1pPr algn="ctr">
              <a:defRPr lang="en-US" dirty="0">
                <a:solidFill>
                  <a:srgbClr val="FFFFFF"/>
                </a:solidFill>
              </a:defRPr>
            </a:lvl1pPr>
          </a:lstStyle>
          <a:p>
            <a:r>
              <a:rPr kumimoji="0" lang="en-US"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6472A104-96FD-412A-8192-D799CA3ADBD8}" type="datetimeFigureOut">
              <a:rPr lang="en-US" smtClean="0"/>
              <a:t>11/21/2011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CE105311-58DF-47BD-AD9C-B0E99EE1F553}" type="slidenum">
              <a:rPr lang="en-US" smtClean="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41"/>
            <a:ext cx="201168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914400" y="274640"/>
            <a:ext cx="55626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6472A104-96FD-412A-8192-D799CA3ADBD8}" type="datetimeFigureOut">
              <a:rPr lang="en-US" smtClean="0"/>
              <a:t>11/21/2011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CE105311-58DF-47BD-AD9C-B0E99EE1F553}" type="slidenum">
              <a:rPr lang="en-US" smtClean="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4" name="Date Placeholder 3"/>
          <p:cNvSpPr>
            <a:spLocks noGrp="1"/>
          </p:cNvSpPr>
          <p:nvPr>
            <p:ph type="dt" sz="half" idx="10"/>
          </p:nvPr>
        </p:nvSpPr>
        <p:spPr/>
        <p:txBody>
          <a:bodyPr/>
          <a:lstStyle/>
          <a:p>
            <a:fld id="{6472A104-96FD-412A-8192-D799CA3ADBD8}" type="datetimeFigureOut">
              <a:rPr lang="en-US" smtClean="0"/>
              <a:t>11/21/2011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CE105311-58DF-47BD-AD9C-B0E99EE1F553}" type="slidenum">
              <a:rPr lang="en-US" smtClean="0"/>
              <a:t>‹#›</a:t>
            </a:fld>
            <a:endParaRPr lang="en-US" dirty="0"/>
          </a:p>
        </p:txBody>
      </p:sp>
      <p:sp>
        <p:nvSpPr>
          <p:cNvPr id="8" name="Content Placeholder 7"/>
          <p:cNvSpPr>
            <a:spLocks noGrp="1"/>
          </p:cNvSpPr>
          <p:nvPr>
            <p:ph sz="quarter" idx="1"/>
          </p:nvPr>
        </p:nvSpPr>
        <p:spPr>
          <a:xfrm>
            <a:off x="914400" y="1447800"/>
            <a:ext cx="7772400" cy="45720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3">
        <a:schemeClr val="bg1"/>
      </p:bgRef>
    </p:bg>
    <p:spTree>
      <p:nvGrpSpPr>
        <p:cNvPr id="1" name=""/>
        <p:cNvGrpSpPr/>
        <p:nvPr/>
      </p:nvGrpSpPr>
      <p:grpSpPr>
        <a:xfrm>
          <a:off x="0" y="0"/>
          <a:ext cx="0" cy="0"/>
          <a:chOff x="0" y="0"/>
          <a:chExt cx="0" cy="0"/>
        </a:xfrm>
      </p:grpSpPr>
      <p:sp>
        <p:nvSpPr>
          <p:cNvPr id="11" name="Rectangle 10"/>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dirty="0"/>
          </a:p>
        </p:txBody>
      </p:sp>
      <p:sp useBgFill="1">
        <p:nvSpPr>
          <p:cNvPr id="10" name="Rounded Rectangle 9"/>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3">
            <a:schemeClr val="l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Title 1"/>
          <p:cNvSpPr>
            <a:spLocks noGrp="1"/>
          </p:cNvSpPr>
          <p:nvPr>
            <p:ph type="title"/>
          </p:nvPr>
        </p:nvSpPr>
        <p:spPr>
          <a:xfrm>
            <a:off x="722313" y="952500"/>
            <a:ext cx="7772400" cy="1362075"/>
          </a:xfrm>
        </p:spPr>
        <p:txBody>
          <a:bodyPr anchor="b" anchorCtr="0"/>
          <a:lstStyle>
            <a:lvl1pPr algn="l">
              <a:buNone/>
              <a:defRPr sz="4000" b="0" cap="none"/>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722313" y="2547938"/>
            <a:ext cx="7772400" cy="1338262"/>
          </a:xfrm>
        </p:spPr>
        <p:txBody>
          <a:bodyPr anchor="t" anchorCtr="0"/>
          <a:lstStyle>
            <a:lvl1pPr marL="0" indent="0">
              <a:buNone/>
              <a:defRPr sz="24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6472A104-96FD-412A-8192-D799CA3ADBD8}" type="datetimeFigureOut">
              <a:rPr lang="en-US" smtClean="0"/>
              <a:t>11/21/2011</a:t>
            </a:fld>
            <a:endParaRPr lang="en-US" dirty="0"/>
          </a:p>
        </p:txBody>
      </p:sp>
      <p:sp>
        <p:nvSpPr>
          <p:cNvPr id="5" name="Footer Placeholder 4"/>
          <p:cNvSpPr>
            <a:spLocks noGrp="1"/>
          </p:cNvSpPr>
          <p:nvPr>
            <p:ph type="ftr" sz="quarter" idx="11"/>
          </p:nvPr>
        </p:nvSpPr>
        <p:spPr>
          <a:xfrm>
            <a:off x="800100" y="6172200"/>
            <a:ext cx="4000500" cy="457200"/>
          </a:xfrm>
        </p:spPr>
        <p:txBody>
          <a:bodyPr/>
          <a:lstStyle/>
          <a:p>
            <a:endParaRPr lang="en-US" dirty="0"/>
          </a:p>
        </p:txBody>
      </p:sp>
      <p:sp>
        <p:nvSpPr>
          <p:cNvPr id="7" name="Rectangle 6"/>
          <p:cNvSpPr/>
          <p:nvPr/>
        </p:nvSpPr>
        <p:spPr>
          <a:xfrm flipV="1">
            <a:off x="69412" y="2376830"/>
            <a:ext cx="9013515"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8" name="Rectangle 7"/>
          <p:cNvSpPr/>
          <p:nvPr/>
        </p:nvSpPr>
        <p:spPr>
          <a:xfrm>
            <a:off x="69146" y="2341475"/>
            <a:ext cx="9013781"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9" name="Rectangle 8"/>
          <p:cNvSpPr/>
          <p:nvPr/>
        </p:nvSpPr>
        <p:spPr>
          <a:xfrm>
            <a:off x="68306" y="2468880"/>
            <a:ext cx="9014621" cy="45720"/>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6" name="Slide Number Placeholder 5"/>
          <p:cNvSpPr>
            <a:spLocks noGrp="1"/>
          </p:cNvSpPr>
          <p:nvPr>
            <p:ph type="sldNum" sz="quarter" idx="12"/>
          </p:nvPr>
        </p:nvSpPr>
        <p:spPr>
          <a:xfrm>
            <a:off x="146304" y="6208776"/>
            <a:ext cx="457200" cy="457200"/>
          </a:xfrm>
        </p:spPr>
        <p:txBody>
          <a:bodyPr/>
          <a:lstStyle/>
          <a:p>
            <a:fld id="{CE105311-58DF-47BD-AD9C-B0E99EE1F553}" type="slidenum">
              <a:rPr lang="en-US" smtClean="0"/>
              <a:t>‹#›</a:t>
            </a:fld>
            <a:endParaRPr lang="en-US" dirty="0"/>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p>
            <a:fld id="{6472A104-96FD-412A-8192-D799CA3ADBD8}" type="datetimeFigureOut">
              <a:rPr lang="en-US" smtClean="0"/>
              <a:t>11/21/2011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CE105311-58DF-47BD-AD9C-B0E99EE1F553}" type="slidenum">
              <a:rPr lang="en-US" smtClean="0"/>
              <a:t>‹#›</a:t>
            </a:fld>
            <a:endParaRPr lang="en-US" dirty="0"/>
          </a:p>
        </p:txBody>
      </p:sp>
      <p:sp>
        <p:nvSpPr>
          <p:cNvPr id="9" name="Content Placeholder 8"/>
          <p:cNvSpPr>
            <a:spLocks noGrp="1"/>
          </p:cNvSpPr>
          <p:nvPr>
            <p:ph sz="quarter" idx="1"/>
          </p:nvPr>
        </p:nvSpPr>
        <p:spPr>
          <a:xfrm>
            <a:off x="914400" y="1447800"/>
            <a:ext cx="3749040" cy="45720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1" name="Content Placeholder 10"/>
          <p:cNvSpPr>
            <a:spLocks noGrp="1"/>
          </p:cNvSpPr>
          <p:nvPr>
            <p:ph sz="quarter" idx="2"/>
          </p:nvPr>
        </p:nvSpPr>
        <p:spPr>
          <a:xfrm>
            <a:off x="4933950" y="1447800"/>
            <a:ext cx="3749040" cy="45720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914400" y="273050"/>
            <a:ext cx="7772400" cy="1143000"/>
          </a:xfrm>
        </p:spPr>
        <p:txBody>
          <a:bodyPr anchor="b" anchorCtr="0"/>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9144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9530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7" name="Date Placeholder 6"/>
          <p:cNvSpPr>
            <a:spLocks noGrp="1"/>
          </p:cNvSpPr>
          <p:nvPr>
            <p:ph type="dt" sz="half" idx="10"/>
          </p:nvPr>
        </p:nvSpPr>
        <p:spPr/>
        <p:txBody>
          <a:bodyPr/>
          <a:lstStyle/>
          <a:p>
            <a:fld id="{6472A104-96FD-412A-8192-D799CA3ADBD8}" type="datetimeFigureOut">
              <a:rPr lang="en-US" smtClean="0"/>
              <a:t>11/21/2011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CE105311-58DF-47BD-AD9C-B0E99EE1F553}" type="slidenum">
              <a:rPr lang="en-US" smtClean="0"/>
              <a:t>‹#›</a:t>
            </a:fld>
            <a:endParaRPr lang="en-US" dirty="0"/>
          </a:p>
        </p:txBody>
      </p:sp>
      <p:sp>
        <p:nvSpPr>
          <p:cNvPr id="11" name="Content Placeholder 10"/>
          <p:cNvSpPr>
            <a:spLocks noGrp="1"/>
          </p:cNvSpPr>
          <p:nvPr>
            <p:ph sz="half" idx="2"/>
          </p:nvPr>
        </p:nvSpPr>
        <p:spPr>
          <a:xfrm>
            <a:off x="914400" y="2247900"/>
            <a:ext cx="3733800" cy="38862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half" idx="4"/>
          </p:nvPr>
        </p:nvSpPr>
        <p:spPr>
          <a:xfrm>
            <a:off x="4953000" y="2247900"/>
            <a:ext cx="3733800" cy="38862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6472A104-96FD-412A-8192-D799CA3ADBD8}" type="datetimeFigureOut">
              <a:rPr lang="en-US" smtClean="0"/>
              <a:t>11/21/2011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CE105311-58DF-47BD-AD9C-B0E99EE1F553}" type="slidenum">
              <a:rPr lang="en-US" smtClean="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472A104-96FD-412A-8192-D799CA3ADBD8}" type="datetimeFigureOut">
              <a:rPr lang="en-US" smtClean="0"/>
              <a:t>11/21/2011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CE105311-58DF-47BD-AD9C-B0E99EE1F553}" type="slidenum">
              <a:rPr lang="en-US" smtClean="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Rectangle 7"/>
          <p:cNvSpPr/>
          <p:nvPr/>
        </p:nvSpPr>
        <p:spPr>
          <a:xfrm>
            <a:off x="0" y="0"/>
            <a:ext cx="9144000" cy="6858000"/>
          </a:xfrm>
          <a:prstGeom prst="rect">
            <a:avLst/>
          </a:prstGeom>
          <a:solidFill>
            <a:srgbClr val="FFFFFF"/>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useBgFill="1">
        <p:nvSpPr>
          <p:cNvPr id="9" name="Rounded Rectangle 8"/>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Title 1"/>
          <p:cNvSpPr>
            <a:spLocks noGrp="1"/>
          </p:cNvSpPr>
          <p:nvPr>
            <p:ph type="title"/>
          </p:nvPr>
        </p:nvSpPr>
        <p:spPr>
          <a:xfrm>
            <a:off x="914400" y="273050"/>
            <a:ext cx="7772400" cy="1143000"/>
          </a:xfrm>
        </p:spPr>
        <p:txBody>
          <a:bodyPr anchor="b" anchorCtr="0"/>
          <a:lstStyle>
            <a:lvl1pPr algn="l">
              <a:buNone/>
              <a:defRPr sz="4000" b="0"/>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914400" y="1600200"/>
            <a:ext cx="1905000" cy="4495800"/>
          </a:xfrm>
        </p:spPr>
        <p:txBody>
          <a:bodyPr/>
          <a:lstStyle>
            <a:lvl1pPr marL="0" indent="0">
              <a:buNone/>
              <a:defRPr sz="18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6472A104-96FD-412A-8192-D799CA3ADBD8}" type="datetimeFigureOut">
              <a:rPr lang="en-US" smtClean="0"/>
              <a:t>11/21/2011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CE105311-58DF-47BD-AD9C-B0E99EE1F553}" type="slidenum">
              <a:rPr lang="en-US" smtClean="0"/>
              <a:t>‹#›</a:t>
            </a:fld>
            <a:endParaRPr lang="en-US" dirty="0"/>
          </a:p>
        </p:txBody>
      </p:sp>
      <p:sp>
        <p:nvSpPr>
          <p:cNvPr id="11" name="Content Placeholder 10"/>
          <p:cNvSpPr>
            <a:spLocks noGrp="1"/>
          </p:cNvSpPr>
          <p:nvPr>
            <p:ph sz="quarter" idx="1"/>
          </p:nvPr>
        </p:nvSpPr>
        <p:spPr>
          <a:xfrm>
            <a:off x="2971800" y="1600200"/>
            <a:ext cx="5715000" cy="44958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4400" y="4900550"/>
            <a:ext cx="7315200" cy="522288"/>
          </a:xfrm>
        </p:spPr>
        <p:txBody>
          <a:bodyPr anchor="ctr">
            <a:noAutofit/>
          </a:bodyPr>
          <a:lstStyle>
            <a:lvl1pPr algn="l">
              <a:buNone/>
              <a:defRPr sz="2800" b="0"/>
            </a:lvl1pPr>
          </a:lstStyle>
          <a:p>
            <a:r>
              <a:rPr kumimoji="0" lang="en-US" smtClean="0"/>
              <a:t>Click to edit Master title style</a:t>
            </a:r>
            <a:endParaRPr kumimoji="0" lang="en-US"/>
          </a:p>
        </p:txBody>
      </p:sp>
      <p:sp>
        <p:nvSpPr>
          <p:cNvPr id="4" name="Text Placeholder 3"/>
          <p:cNvSpPr>
            <a:spLocks noGrp="1"/>
          </p:cNvSpPr>
          <p:nvPr>
            <p:ph type="body" sz="half" idx="2"/>
          </p:nvPr>
        </p:nvSpPr>
        <p:spPr>
          <a:xfrm>
            <a:off x="914400" y="5445825"/>
            <a:ext cx="7315200" cy="685800"/>
          </a:xfrm>
        </p:spPr>
        <p:txBody>
          <a:bodyPr/>
          <a:lstStyle>
            <a:lvl1pPr marL="0" indent="0">
              <a:buFontTx/>
              <a:buNone/>
              <a:defRPr sz="16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6472A104-96FD-412A-8192-D799CA3ADBD8}" type="datetimeFigureOut">
              <a:rPr lang="en-US" smtClean="0"/>
              <a:t>11/21/2011</a:t>
            </a:fld>
            <a:endParaRPr lang="en-US" dirty="0"/>
          </a:p>
        </p:txBody>
      </p:sp>
      <p:sp>
        <p:nvSpPr>
          <p:cNvPr id="6" name="Footer Placeholder 5"/>
          <p:cNvSpPr>
            <a:spLocks noGrp="1"/>
          </p:cNvSpPr>
          <p:nvPr>
            <p:ph type="ftr" sz="quarter" idx="11"/>
          </p:nvPr>
        </p:nvSpPr>
        <p:spPr>
          <a:xfrm>
            <a:off x="914400" y="6172200"/>
            <a:ext cx="3886200" cy="457200"/>
          </a:xfrm>
        </p:spPr>
        <p:txBody>
          <a:bodyPr/>
          <a:lstStyle/>
          <a:p>
            <a:endParaRPr lang="en-US" dirty="0"/>
          </a:p>
        </p:txBody>
      </p:sp>
      <p:sp>
        <p:nvSpPr>
          <p:cNvPr id="7" name="Slide Number Placeholder 6"/>
          <p:cNvSpPr>
            <a:spLocks noGrp="1"/>
          </p:cNvSpPr>
          <p:nvPr>
            <p:ph type="sldNum" sz="quarter" idx="12"/>
          </p:nvPr>
        </p:nvSpPr>
        <p:spPr>
          <a:xfrm>
            <a:off x="146304" y="6208776"/>
            <a:ext cx="457200" cy="457200"/>
          </a:xfrm>
        </p:spPr>
        <p:txBody>
          <a:bodyPr/>
          <a:lstStyle/>
          <a:p>
            <a:fld id="{CE105311-58DF-47BD-AD9C-B0E99EE1F553}" type="slidenum">
              <a:rPr lang="en-US" smtClean="0"/>
              <a:t>‹#›</a:t>
            </a:fld>
            <a:endParaRPr lang="en-US" dirty="0"/>
          </a:p>
        </p:txBody>
      </p:sp>
      <p:sp>
        <p:nvSpPr>
          <p:cNvPr id="11" name="Rectangle 10"/>
          <p:cNvSpPr/>
          <p:nvPr/>
        </p:nvSpPr>
        <p:spPr>
          <a:xfrm flipV="1">
            <a:off x="68307" y="4683555"/>
            <a:ext cx="9006840"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2" name="Rectangle 11"/>
          <p:cNvSpPr/>
          <p:nvPr/>
        </p:nvSpPr>
        <p:spPr>
          <a:xfrm>
            <a:off x="68508" y="4650474"/>
            <a:ext cx="9006639"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3" name="Rectangle 12"/>
          <p:cNvSpPr/>
          <p:nvPr/>
        </p:nvSpPr>
        <p:spPr>
          <a:xfrm>
            <a:off x="68510" y="4773224"/>
            <a:ext cx="9006637" cy="48807"/>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 name="Picture Placeholder 2"/>
          <p:cNvSpPr>
            <a:spLocks noGrp="1"/>
          </p:cNvSpPr>
          <p:nvPr>
            <p:ph type="pic" idx="1"/>
          </p:nvPr>
        </p:nvSpPr>
        <p:spPr>
          <a:xfrm>
            <a:off x="68308" y="66675"/>
            <a:ext cx="9001873" cy="4581525"/>
          </a:xfrm>
          <a:prstGeom prst="round2SameRect">
            <a:avLst>
              <a:gd name="adj1" fmla="val 7101"/>
              <a:gd name="adj2" fmla="val 0"/>
            </a:avLst>
          </a:prstGeom>
          <a:solidFill>
            <a:schemeClr val="bg2"/>
          </a:solidFill>
          <a:ln w="6350">
            <a:solidFill>
              <a:schemeClr val="tx1"/>
            </a:solidFill>
          </a:ln>
        </p:spPr>
        <p:txBody>
          <a:bodyPr/>
          <a:lstStyle>
            <a:lvl1pPr marL="0" indent="0">
              <a:buNone/>
              <a:defRPr sz="3200"/>
            </a:lvl1pPr>
          </a:lstStyle>
          <a:p>
            <a:r>
              <a:rPr kumimoji="0" lang="en-US" dirty="0" smtClean="0"/>
              <a:t>Click icon to add picture</a:t>
            </a:r>
            <a:endParaRPr kumimoji="0"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Rectangle 8"/>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dirty="0"/>
          </a:p>
        </p:txBody>
      </p:sp>
      <p:sp useBgFill="1">
        <p:nvSpPr>
          <p:cNvPr id="8" name="Rounded Rectangle 7"/>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Title Placeholder 21"/>
          <p:cNvSpPr>
            <a:spLocks noGrp="1"/>
          </p:cNvSpPr>
          <p:nvPr>
            <p:ph type="title"/>
          </p:nvPr>
        </p:nvSpPr>
        <p:spPr>
          <a:xfrm>
            <a:off x="914400" y="274638"/>
            <a:ext cx="7772400" cy="1143000"/>
          </a:xfrm>
          <a:prstGeom prst="rect">
            <a:avLst/>
          </a:prstGeom>
        </p:spPr>
        <p:txBody>
          <a:bodyPr bIns="91440" anchor="b" anchorCtr="0">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914400" y="1447800"/>
            <a:ext cx="7772400" cy="4572000"/>
          </a:xfrm>
          <a:prstGeom prst="rect">
            <a:avLst/>
          </a:prstGeom>
        </p:spPr>
        <p:txBody>
          <a:bodyPr>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a:off x="6172200" y="6191250"/>
            <a:ext cx="2476500" cy="476250"/>
          </a:xfrm>
          <a:prstGeom prst="rect">
            <a:avLst/>
          </a:prstGeom>
        </p:spPr>
        <p:txBody>
          <a:bodyPr anchor="ctr" anchorCtr="0"/>
          <a:lstStyle>
            <a:lvl1pPr algn="r" eaLnBrk="1" latinLnBrk="0" hangingPunct="1">
              <a:defRPr kumimoji="0" sz="1400">
                <a:solidFill>
                  <a:schemeClr val="tx2"/>
                </a:solidFill>
              </a:defRPr>
            </a:lvl1pPr>
          </a:lstStyle>
          <a:p>
            <a:fld id="{6472A104-96FD-412A-8192-D799CA3ADBD8}" type="datetimeFigureOut">
              <a:rPr lang="en-US" smtClean="0"/>
              <a:t>11/21/2011</a:t>
            </a:fld>
            <a:endParaRPr lang="en-US" dirty="0"/>
          </a:p>
        </p:txBody>
      </p:sp>
      <p:sp>
        <p:nvSpPr>
          <p:cNvPr id="3" name="Footer Placeholder 2"/>
          <p:cNvSpPr>
            <a:spLocks noGrp="1"/>
          </p:cNvSpPr>
          <p:nvPr>
            <p:ph type="ftr" sz="quarter" idx="3"/>
          </p:nvPr>
        </p:nvSpPr>
        <p:spPr>
          <a:xfrm>
            <a:off x="914400" y="6172200"/>
            <a:ext cx="3962400" cy="457200"/>
          </a:xfrm>
          <a:prstGeom prst="rect">
            <a:avLst/>
          </a:prstGeom>
        </p:spPr>
        <p:txBody>
          <a:bodyPr anchor="ctr" anchorCtr="0"/>
          <a:lstStyle>
            <a:lvl1pPr eaLnBrk="1" latinLnBrk="0" hangingPunct="1">
              <a:defRPr kumimoji="0" sz="1400">
                <a:solidFill>
                  <a:schemeClr val="tx2"/>
                </a:solidFill>
              </a:defRPr>
            </a:lvl1pPr>
          </a:lstStyle>
          <a:p>
            <a:endParaRPr lang="en-US" dirty="0"/>
          </a:p>
        </p:txBody>
      </p:sp>
      <p:sp>
        <p:nvSpPr>
          <p:cNvPr id="23" name="Slide Number Placeholder 22"/>
          <p:cNvSpPr>
            <a:spLocks noGrp="1"/>
          </p:cNvSpPr>
          <p:nvPr>
            <p:ph type="sldNum" sz="quarter" idx="4"/>
          </p:nvPr>
        </p:nvSpPr>
        <p:spPr>
          <a:xfrm>
            <a:off x="146304" y="6210300"/>
            <a:ext cx="457200" cy="457200"/>
          </a:xfrm>
          <a:prstGeom prst="ellipse">
            <a:avLst/>
          </a:prstGeom>
          <a:solidFill>
            <a:schemeClr val="accent1"/>
          </a:solidFill>
        </p:spPr>
        <p:txBody>
          <a:bodyPr wrap="none" lIns="0" tIns="0" rIns="0" bIns="0" anchor="ctr" anchorCtr="1">
            <a:noAutofit/>
          </a:bodyPr>
          <a:lstStyle>
            <a:lvl1pPr algn="ctr" eaLnBrk="1" latinLnBrk="0" hangingPunct="1">
              <a:defRPr kumimoji="0" sz="1400">
                <a:solidFill>
                  <a:srgbClr val="FFFFFF"/>
                </a:solidFill>
                <a:latin typeface="+mj-lt"/>
                <a:ea typeface="+mj-ea"/>
                <a:cs typeface="+mj-cs"/>
              </a:defRPr>
            </a:lvl1pPr>
          </a:lstStyle>
          <a:p>
            <a:fld id="{CE105311-58DF-47BD-AD9C-B0E99EE1F553}" type="slidenum">
              <a:rPr lang="en-US" smtClean="0"/>
              <a:t>‹#›</a:t>
            </a:fld>
            <a:endParaRPr lang="en-US" dirty="0"/>
          </a:p>
        </p:txBody>
      </p:sp>
    </p:spTree>
  </p:cSld>
  <p:clrMap bg1="lt1" tx1="dk1" bg2="lt2" tx2="dk2" accent1="accent1" accent2="accent2" accent3="accent3" accent4="accent4" accent5="accent5" accent6="accent6" hlink="hlink" folHlink="folHlink"/>
  <p:sldLayoutIdLst>
    <p:sldLayoutId id="2147483793" r:id="rId1"/>
    <p:sldLayoutId id="2147483794" r:id="rId2"/>
    <p:sldLayoutId id="2147483795" r:id="rId3"/>
    <p:sldLayoutId id="2147483796" r:id="rId4"/>
    <p:sldLayoutId id="2147483797" r:id="rId5"/>
    <p:sldLayoutId id="2147483798" r:id="rId6"/>
    <p:sldLayoutId id="2147483799" r:id="rId7"/>
    <p:sldLayoutId id="2147483800" r:id="rId8"/>
    <p:sldLayoutId id="2147483801" r:id="rId9"/>
    <p:sldLayoutId id="2147483802" r:id="rId10"/>
    <p:sldLayoutId id="2147483803" r:id="rId11"/>
  </p:sldLayoutIdLst>
  <p:txStyles>
    <p:titleStyle>
      <a:lvl1pPr algn="l" rtl="0" eaLnBrk="1" latinLnBrk="0" hangingPunct="1">
        <a:spcBef>
          <a:spcPct val="0"/>
        </a:spcBef>
        <a:buNone/>
        <a:defRPr kumimoji="0" sz="4000" kern="1200">
          <a:solidFill>
            <a:schemeClr val="tx2"/>
          </a:solidFill>
          <a:latin typeface="+mj-lt"/>
          <a:ea typeface="+mj-ea"/>
          <a:cs typeface="+mj-cs"/>
        </a:defRPr>
      </a:lvl1pPr>
    </p:titleStyle>
    <p:bodyStyle>
      <a:lvl1pPr marL="274320" indent="-274320" algn="l" rtl="0" eaLnBrk="1" latinLnBrk="0" hangingPunct="1">
        <a:spcBef>
          <a:spcPts val="580"/>
        </a:spcBef>
        <a:buClr>
          <a:schemeClr val="accent1"/>
        </a:buClr>
        <a:buSzPct val="85000"/>
        <a:buFont typeface="Wingdings 2"/>
        <a:buChar char=""/>
        <a:defRPr kumimoji="0" sz="2600" kern="1200">
          <a:solidFill>
            <a:schemeClr val="tx1"/>
          </a:solidFill>
          <a:latin typeface="+mn-lt"/>
          <a:ea typeface="+mn-ea"/>
          <a:cs typeface="+mn-cs"/>
        </a:defRPr>
      </a:lvl1pPr>
      <a:lvl2pPr marL="548640" indent="-228600" algn="l" rtl="0" eaLnBrk="1" latinLnBrk="0" hangingPunct="1">
        <a:spcBef>
          <a:spcPts val="370"/>
        </a:spcBef>
        <a:buClr>
          <a:schemeClr val="accent2"/>
        </a:buClr>
        <a:buSzPct val="85000"/>
        <a:buFont typeface="Wingdings 2"/>
        <a:buChar char=""/>
        <a:defRPr kumimoji="0" sz="2400" kern="1200">
          <a:solidFill>
            <a:schemeClr val="tx1"/>
          </a:solidFill>
          <a:latin typeface="+mn-lt"/>
          <a:ea typeface="+mn-ea"/>
          <a:cs typeface="+mn-cs"/>
        </a:defRPr>
      </a:lvl2pPr>
      <a:lvl3pPr marL="822960" indent="-228600" algn="l" rtl="0" eaLnBrk="1" latinLnBrk="0" hangingPunct="1">
        <a:spcBef>
          <a:spcPts val="370"/>
        </a:spcBef>
        <a:buClr>
          <a:schemeClr val="accent1">
            <a:tint val="60000"/>
          </a:schemeClr>
        </a:buClr>
        <a:buSzPct val="8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ts val="370"/>
        </a:spcBef>
        <a:buClr>
          <a:schemeClr val="accent3"/>
        </a:buClr>
        <a:buSzPct val="80000"/>
        <a:buFont typeface="Wingdings 2"/>
        <a:buChar char=""/>
        <a:defRPr kumimoji="0" sz="2000" kern="1200">
          <a:solidFill>
            <a:schemeClr val="tx1"/>
          </a:solidFill>
          <a:latin typeface="+mn-lt"/>
          <a:ea typeface="+mn-ea"/>
          <a:cs typeface="+mn-cs"/>
        </a:defRPr>
      </a:lvl4pPr>
      <a:lvl5pPr marL="1371600" indent="-228600" algn="l" rtl="0" eaLnBrk="1" latinLnBrk="0" hangingPunct="1">
        <a:spcBef>
          <a:spcPts val="370"/>
        </a:spcBef>
        <a:buClr>
          <a:schemeClr val="accent3"/>
        </a:buClr>
        <a:buFontTx/>
        <a:buChar char="o"/>
        <a:defRPr kumimoji="0" sz="2000" kern="1200">
          <a:solidFill>
            <a:schemeClr val="tx1"/>
          </a:solidFill>
          <a:latin typeface="+mn-lt"/>
          <a:ea typeface="+mn-ea"/>
          <a:cs typeface="+mn-cs"/>
        </a:defRPr>
      </a:lvl5pPr>
      <a:lvl6pPr marL="1645920" indent="-228600" algn="l" rtl="0" eaLnBrk="1" latinLnBrk="0" hangingPunct="1">
        <a:spcBef>
          <a:spcPts val="370"/>
        </a:spcBef>
        <a:buClr>
          <a:schemeClr val="accent3"/>
        </a:buClr>
        <a:buChar char="•"/>
        <a:defRPr kumimoji="0" sz="1800" kern="1200" baseline="0">
          <a:solidFill>
            <a:schemeClr val="tx1"/>
          </a:solidFill>
          <a:latin typeface="+mn-lt"/>
          <a:ea typeface="+mn-ea"/>
          <a:cs typeface="+mn-cs"/>
        </a:defRPr>
      </a:lvl6pPr>
      <a:lvl7pPr marL="1920240" indent="-228600" algn="l" rtl="0" eaLnBrk="1" latinLnBrk="0" hangingPunct="1">
        <a:spcBef>
          <a:spcPts val="370"/>
        </a:spcBef>
        <a:buClr>
          <a:schemeClr val="accent2"/>
        </a:buClr>
        <a:buChar char="•"/>
        <a:defRPr kumimoji="0" sz="1800" kern="1200">
          <a:solidFill>
            <a:schemeClr val="tx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0" sz="1800" kern="1200">
          <a:solidFill>
            <a:schemeClr val="tx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0" sz="18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package" Target="../embeddings/Microsoft_Word_Document1.docx"/><Relationship Id="rId2" Type="http://schemas.openxmlformats.org/officeDocument/2006/relationships/slideLayout" Target="../slideLayouts/slideLayout5.xml"/><Relationship Id="rId1" Type="http://schemas.openxmlformats.org/officeDocument/2006/relationships/vmlDrawing" Target="../drawings/vmlDrawing1.vml"/><Relationship Id="rId4" Type="http://schemas.openxmlformats.org/officeDocument/2006/relationships/image" Target="../media/image2.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p:txBody>
          <a:bodyPr/>
          <a:lstStyle/>
          <a:p>
            <a:r>
              <a:rPr lang="en-US" dirty="0" smtClean="0"/>
              <a:t>December 1</a:t>
            </a:r>
            <a:r>
              <a:rPr lang="en-US" dirty="0" smtClean="0"/>
              <a:t>, </a:t>
            </a:r>
            <a:r>
              <a:rPr lang="en-US" dirty="0" smtClean="0"/>
              <a:t>2011</a:t>
            </a:r>
            <a:endParaRPr lang="en-US" dirty="0"/>
          </a:p>
        </p:txBody>
      </p:sp>
      <p:sp>
        <p:nvSpPr>
          <p:cNvPr id="2" name="Title 1"/>
          <p:cNvSpPr>
            <a:spLocks noGrp="1"/>
          </p:cNvSpPr>
          <p:nvPr>
            <p:ph type="ctrTitle"/>
          </p:nvPr>
        </p:nvSpPr>
        <p:spPr/>
        <p:txBody>
          <a:bodyPr>
            <a:normAutofit/>
          </a:bodyPr>
          <a:lstStyle/>
          <a:p>
            <a:r>
              <a:rPr lang="en-US" dirty="0" smtClean="0"/>
              <a:t>Tuition for Nonresident Students of Albemarle County Employees</a:t>
            </a:r>
            <a:endParaRPr lang="en-US" dirty="0"/>
          </a:p>
        </p:txBody>
      </p:sp>
    </p:spTree>
    <p:extLst>
      <p:ext uri="{BB962C8B-B14F-4D97-AF65-F5344CB8AC3E}">
        <p14:creationId xmlns:p14="http://schemas.microsoft.com/office/powerpoint/2010/main" val="3013380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Focus Group</a:t>
            </a:r>
            <a:endParaRPr lang="en-US" dirty="0"/>
          </a:p>
        </p:txBody>
      </p:sp>
      <p:sp>
        <p:nvSpPr>
          <p:cNvPr id="3" name="Content Placeholder 2"/>
          <p:cNvSpPr>
            <a:spLocks noGrp="1"/>
          </p:cNvSpPr>
          <p:nvPr>
            <p:ph sz="quarter" idx="1"/>
          </p:nvPr>
        </p:nvSpPr>
        <p:spPr/>
        <p:txBody>
          <a:bodyPr>
            <a:normAutofit/>
          </a:bodyPr>
          <a:lstStyle/>
          <a:p>
            <a:r>
              <a:rPr lang="en-US" dirty="0"/>
              <a:t>W</a:t>
            </a:r>
            <a:r>
              <a:rPr lang="en-US" dirty="0" smtClean="0"/>
              <a:t>e asked survey participants to provide an e-mail address if they were interested in participating in a focus group to discuss this issue. </a:t>
            </a:r>
          </a:p>
          <a:p>
            <a:r>
              <a:rPr lang="en-US" dirty="0"/>
              <a:t>W</a:t>
            </a:r>
            <a:r>
              <a:rPr lang="en-US" dirty="0" smtClean="0"/>
              <a:t>e invited all who indicated willingness an opportunity to attend a focus group meeting at 4:30 PM on October 20, 2011, at the ARC.</a:t>
            </a:r>
          </a:p>
          <a:p>
            <a:r>
              <a:rPr lang="en-US" dirty="0" smtClean="0"/>
              <a:t>We are very thankful to all the participants for your time and honesty in this conversation!</a:t>
            </a:r>
            <a:endParaRPr lang="en-US" dirty="0"/>
          </a:p>
        </p:txBody>
      </p:sp>
    </p:spTree>
    <p:extLst>
      <p:ext uri="{BB962C8B-B14F-4D97-AF65-F5344CB8AC3E}">
        <p14:creationId xmlns:p14="http://schemas.microsoft.com/office/powerpoint/2010/main" val="74413122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Focus Group Themes</a:t>
            </a:r>
            <a:endParaRPr lang="en-US" dirty="0"/>
          </a:p>
        </p:txBody>
      </p:sp>
      <p:sp>
        <p:nvSpPr>
          <p:cNvPr id="3" name="Content Placeholder 2"/>
          <p:cNvSpPr>
            <a:spLocks noGrp="1"/>
          </p:cNvSpPr>
          <p:nvPr>
            <p:ph sz="quarter" idx="1"/>
          </p:nvPr>
        </p:nvSpPr>
        <p:spPr/>
        <p:txBody>
          <a:bodyPr>
            <a:normAutofit lnSpcReduction="10000"/>
          </a:bodyPr>
          <a:lstStyle/>
          <a:p>
            <a:r>
              <a:rPr lang="en-US" dirty="0" smtClean="0"/>
              <a:t>Highlights are fully explained in the report.</a:t>
            </a:r>
          </a:p>
          <a:p>
            <a:pPr lvl="1"/>
            <a:r>
              <a:rPr lang="en-US" dirty="0" smtClean="0"/>
              <a:t>Communication…</a:t>
            </a:r>
          </a:p>
          <a:p>
            <a:pPr lvl="1"/>
            <a:r>
              <a:rPr lang="en-US" dirty="0" smtClean="0"/>
              <a:t>Impact of tuition on Strategic Goal 3…</a:t>
            </a:r>
          </a:p>
          <a:p>
            <a:pPr lvl="1"/>
            <a:r>
              <a:rPr lang="en-US" dirty="0" smtClean="0"/>
              <a:t>Adverse impact on teacher efficacy…</a:t>
            </a:r>
          </a:p>
          <a:p>
            <a:pPr lvl="1"/>
            <a:r>
              <a:rPr lang="en-US" dirty="0" smtClean="0"/>
              <a:t>Differentiated value added by children of public servants…</a:t>
            </a:r>
          </a:p>
          <a:p>
            <a:pPr lvl="1"/>
            <a:r>
              <a:rPr lang="en-US" dirty="0" smtClean="0"/>
              <a:t>A sliding scale…</a:t>
            </a:r>
          </a:p>
          <a:p>
            <a:pPr lvl="1"/>
            <a:r>
              <a:rPr lang="en-US" dirty="0" smtClean="0"/>
              <a:t>Within sight of the County line…</a:t>
            </a:r>
          </a:p>
          <a:p>
            <a:pPr lvl="1"/>
            <a:r>
              <a:rPr lang="en-US" dirty="0" smtClean="0"/>
              <a:t>Child custody and property locations…</a:t>
            </a:r>
          </a:p>
          <a:p>
            <a:pPr lvl="1"/>
            <a:r>
              <a:rPr lang="en-US" dirty="0" smtClean="0"/>
              <a:t>A cafeteria plan…</a:t>
            </a:r>
          </a:p>
          <a:p>
            <a:pPr lvl="1"/>
            <a:r>
              <a:rPr lang="en-US" dirty="0" smtClean="0"/>
              <a:t>Procedural and options enhancements…</a:t>
            </a:r>
          </a:p>
          <a:p>
            <a:pPr lvl="1"/>
            <a:r>
              <a:rPr lang="en-US" dirty="0" smtClean="0"/>
              <a:t>Employees feeling engaged and valued…</a:t>
            </a:r>
          </a:p>
          <a:p>
            <a:endParaRPr lang="en-US" dirty="0" smtClean="0"/>
          </a:p>
          <a:p>
            <a:endParaRPr lang="en-US" dirty="0"/>
          </a:p>
        </p:txBody>
      </p:sp>
    </p:spTree>
    <p:extLst>
      <p:ext uri="{BB962C8B-B14F-4D97-AF65-F5344CB8AC3E}">
        <p14:creationId xmlns:p14="http://schemas.microsoft.com/office/powerpoint/2010/main" val="386638329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p:txBody>
          <a:bodyPr/>
          <a:lstStyle/>
          <a:p>
            <a:r>
              <a:rPr lang="en-US" dirty="0" smtClean="0"/>
              <a:t>December 1, 2011</a:t>
            </a:r>
            <a:endParaRPr lang="en-US" dirty="0"/>
          </a:p>
        </p:txBody>
      </p:sp>
      <p:sp>
        <p:nvSpPr>
          <p:cNvPr id="2" name="Title 1"/>
          <p:cNvSpPr>
            <a:spLocks noGrp="1"/>
          </p:cNvSpPr>
          <p:nvPr>
            <p:ph type="ctrTitle"/>
          </p:nvPr>
        </p:nvSpPr>
        <p:spPr/>
        <p:txBody>
          <a:bodyPr>
            <a:normAutofit/>
          </a:bodyPr>
          <a:lstStyle/>
          <a:p>
            <a:r>
              <a:rPr lang="en-US" dirty="0" smtClean="0"/>
              <a:t>Tuition for Nonresident Students of Albemarle County Employees</a:t>
            </a:r>
            <a:endParaRPr lang="en-US" dirty="0"/>
          </a:p>
        </p:txBody>
      </p:sp>
    </p:spTree>
    <p:extLst>
      <p:ext uri="{BB962C8B-B14F-4D97-AF65-F5344CB8AC3E}">
        <p14:creationId xmlns:p14="http://schemas.microsoft.com/office/powerpoint/2010/main" val="44714414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Purpose</a:t>
            </a:r>
            <a:endParaRPr lang="en-US" dirty="0"/>
          </a:p>
        </p:txBody>
      </p:sp>
      <p:sp>
        <p:nvSpPr>
          <p:cNvPr id="3" name="Content Placeholder 2"/>
          <p:cNvSpPr>
            <a:spLocks noGrp="1"/>
          </p:cNvSpPr>
          <p:nvPr>
            <p:ph sz="quarter" idx="1"/>
          </p:nvPr>
        </p:nvSpPr>
        <p:spPr/>
        <p:txBody>
          <a:bodyPr/>
          <a:lstStyle/>
          <a:p>
            <a:r>
              <a:rPr lang="en-US" dirty="0" smtClean="0"/>
              <a:t>The full report was created based on concerns raised from nonresident employees to the School Board that the tuition charged to County employees for their children to attend school here creates a hardship and may affect recruitment and retention.</a:t>
            </a:r>
            <a:endParaRPr lang="en-US" dirty="0"/>
          </a:p>
        </p:txBody>
      </p:sp>
    </p:spTree>
    <p:extLst>
      <p:ext uri="{BB962C8B-B14F-4D97-AF65-F5344CB8AC3E}">
        <p14:creationId xmlns:p14="http://schemas.microsoft.com/office/powerpoint/2010/main" val="418609983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Policy</a:t>
            </a:r>
            <a:endParaRPr lang="en-US" dirty="0"/>
          </a:p>
        </p:txBody>
      </p:sp>
      <p:sp>
        <p:nvSpPr>
          <p:cNvPr id="3" name="Content Placeholder 2"/>
          <p:cNvSpPr>
            <a:spLocks noGrp="1"/>
          </p:cNvSpPr>
          <p:nvPr>
            <p:ph sz="quarter" idx="1"/>
          </p:nvPr>
        </p:nvSpPr>
        <p:spPr/>
        <p:txBody>
          <a:bodyPr>
            <a:normAutofit/>
          </a:bodyPr>
          <a:lstStyle/>
          <a:p>
            <a:r>
              <a:rPr lang="en-US" dirty="0" smtClean="0"/>
              <a:t>Policy JEC, Part III.</a:t>
            </a:r>
          </a:p>
          <a:p>
            <a:r>
              <a:rPr lang="en-US" dirty="0" smtClean="0"/>
              <a:t>Full tuition is approximately $8,800 .</a:t>
            </a:r>
          </a:p>
          <a:p>
            <a:r>
              <a:rPr lang="en-US" dirty="0" smtClean="0"/>
              <a:t>County employees are charged ½ of this amount for their first child and ¼ of this amount for additional children.</a:t>
            </a:r>
          </a:p>
          <a:p>
            <a:r>
              <a:rPr lang="en-US" dirty="0" smtClean="0"/>
              <a:t>It is estimated by our Finance Department that for each new student we bring in through this benefit, we are receiving approximately $1,000 in additional state funding.</a:t>
            </a:r>
            <a:endParaRPr lang="en-US" dirty="0"/>
          </a:p>
        </p:txBody>
      </p:sp>
    </p:spTree>
    <p:extLst>
      <p:ext uri="{BB962C8B-B14F-4D97-AF65-F5344CB8AC3E}">
        <p14:creationId xmlns:p14="http://schemas.microsoft.com/office/powerpoint/2010/main" val="410676167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Market Research</a:t>
            </a:r>
            <a:endParaRPr lang="en-US" dirty="0"/>
          </a:p>
        </p:txBody>
      </p:sp>
      <p:sp>
        <p:nvSpPr>
          <p:cNvPr id="3" name="Content Placeholder 2"/>
          <p:cNvSpPr>
            <a:spLocks noGrp="1"/>
          </p:cNvSpPr>
          <p:nvPr>
            <p:ph sz="quarter" idx="1"/>
          </p:nvPr>
        </p:nvSpPr>
        <p:spPr/>
        <p:txBody>
          <a:bodyPr>
            <a:normAutofit/>
          </a:bodyPr>
          <a:lstStyle/>
          <a:p>
            <a:endParaRPr lang="en-US" dirty="0" smtClean="0"/>
          </a:p>
          <a:p>
            <a:r>
              <a:rPr lang="en-US" dirty="0" smtClean="0"/>
              <a:t>24 out of 27 localities in our </a:t>
            </a:r>
            <a:r>
              <a:rPr lang="en-US" dirty="0"/>
              <a:t>competitive employment market </a:t>
            </a:r>
            <a:r>
              <a:rPr lang="en-US" dirty="0" smtClean="0"/>
              <a:t>offer </a:t>
            </a:r>
            <a:r>
              <a:rPr lang="en-US" dirty="0"/>
              <a:t>enrollment in the school division for nonresident </a:t>
            </a:r>
            <a:r>
              <a:rPr lang="en-US" dirty="0" smtClean="0"/>
              <a:t>employee families</a:t>
            </a:r>
            <a:r>
              <a:rPr lang="en-US" dirty="0"/>
              <a:t>. </a:t>
            </a:r>
            <a:r>
              <a:rPr lang="en-US" dirty="0" smtClean="0"/>
              <a:t>Within the 24, six </a:t>
            </a:r>
            <a:r>
              <a:rPr lang="en-US" smtClean="0"/>
              <a:t>charge tuition.</a:t>
            </a:r>
            <a:endParaRPr lang="en-US" dirty="0" smtClean="0"/>
          </a:p>
          <a:p>
            <a:pPr marL="0" indent="0">
              <a:buNone/>
            </a:pPr>
            <a:endParaRPr lang="en-US" dirty="0" smtClean="0"/>
          </a:p>
          <a:p>
            <a:r>
              <a:rPr lang="en-US" dirty="0" smtClean="0"/>
              <a:t>78</a:t>
            </a:r>
            <a:r>
              <a:rPr lang="en-US" dirty="0"/>
              <a:t>% of our employees </a:t>
            </a:r>
            <a:r>
              <a:rPr lang="en-US" u="sng" dirty="0"/>
              <a:t>are</a:t>
            </a:r>
            <a:r>
              <a:rPr lang="en-US" dirty="0"/>
              <a:t> in favor of or ambivalent toward providing a benefit to other employees for which they are not eligible, as long as it does not impact them.</a:t>
            </a:r>
          </a:p>
        </p:txBody>
      </p:sp>
    </p:spTree>
    <p:extLst>
      <p:ext uri="{BB962C8B-B14F-4D97-AF65-F5344CB8AC3E}">
        <p14:creationId xmlns:p14="http://schemas.microsoft.com/office/powerpoint/2010/main" val="242414034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Current Picture</a:t>
            </a:r>
            <a:endParaRPr lang="en-US" dirty="0"/>
          </a:p>
        </p:txBody>
      </p:sp>
      <p:sp>
        <p:nvSpPr>
          <p:cNvPr id="3" name="Content Placeholder 2"/>
          <p:cNvSpPr>
            <a:spLocks noGrp="1"/>
          </p:cNvSpPr>
          <p:nvPr>
            <p:ph sz="quarter" idx="1"/>
          </p:nvPr>
        </p:nvSpPr>
        <p:spPr/>
        <p:txBody>
          <a:bodyPr>
            <a:normAutofit lnSpcReduction="10000"/>
          </a:bodyPr>
          <a:lstStyle/>
          <a:p>
            <a:r>
              <a:rPr lang="en-US" dirty="0"/>
              <a:t>The current local cost for each child for 2011-12 is $</a:t>
            </a:r>
            <a:r>
              <a:rPr lang="en-US" dirty="0" smtClean="0"/>
              <a:t>8,767.</a:t>
            </a:r>
          </a:p>
          <a:p>
            <a:pPr marL="0" indent="0">
              <a:buNone/>
            </a:pPr>
            <a:endParaRPr lang="en-US" dirty="0" smtClean="0"/>
          </a:p>
          <a:p>
            <a:pPr lvl="0"/>
            <a:r>
              <a:rPr lang="en-US" dirty="0" smtClean="0"/>
              <a:t>We currently have 15 </a:t>
            </a:r>
            <a:r>
              <a:rPr lang="en-US" dirty="0"/>
              <a:t>students at full tuition (1/2 of the local cost) x $4,383.50 = $</a:t>
            </a:r>
            <a:r>
              <a:rPr lang="en-US" dirty="0" smtClean="0"/>
              <a:t>65,752.50.</a:t>
            </a:r>
          </a:p>
          <a:p>
            <a:pPr marL="0" lvl="0" indent="0" algn="ctr">
              <a:buNone/>
            </a:pPr>
            <a:r>
              <a:rPr lang="en-US" dirty="0"/>
              <a:t>a</a:t>
            </a:r>
            <a:r>
              <a:rPr lang="en-US" dirty="0" smtClean="0"/>
              <a:t>nd </a:t>
            </a:r>
            <a:endParaRPr lang="en-US" dirty="0"/>
          </a:p>
          <a:p>
            <a:pPr lvl="0"/>
            <a:r>
              <a:rPr lang="en-US" dirty="0" smtClean="0"/>
              <a:t>2 </a:t>
            </a:r>
            <a:r>
              <a:rPr lang="en-US" dirty="0"/>
              <a:t>students who are second and third children x $2,191.75 = $</a:t>
            </a:r>
            <a:r>
              <a:rPr lang="en-US" dirty="0" smtClean="0"/>
              <a:t>4,383.50.</a:t>
            </a:r>
          </a:p>
          <a:p>
            <a:pPr marL="0" lvl="0" indent="0">
              <a:buNone/>
            </a:pPr>
            <a:endParaRPr lang="en-US" dirty="0" smtClean="0"/>
          </a:p>
          <a:p>
            <a:pPr lvl="0"/>
            <a:r>
              <a:rPr lang="en-US" dirty="0"/>
              <a:t>ACPS is expending $149,039.00 in local dollars for these students and receiving $87,135.50 in tuition and state funding for a funding deficit of $61,904.</a:t>
            </a:r>
          </a:p>
          <a:p>
            <a:pPr lvl="0"/>
            <a:endParaRPr lang="en-US" dirty="0" smtClean="0"/>
          </a:p>
          <a:p>
            <a:pPr marL="0" lvl="0" indent="0">
              <a:buNone/>
            </a:pPr>
            <a:endParaRPr lang="en-US" dirty="0" smtClean="0"/>
          </a:p>
          <a:p>
            <a:pPr lvl="0"/>
            <a:endParaRPr lang="en-US" dirty="0"/>
          </a:p>
          <a:p>
            <a:endParaRPr lang="en-US" dirty="0"/>
          </a:p>
        </p:txBody>
      </p:sp>
    </p:spTree>
    <p:extLst>
      <p:ext uri="{BB962C8B-B14F-4D97-AF65-F5344CB8AC3E}">
        <p14:creationId xmlns:p14="http://schemas.microsoft.com/office/powerpoint/2010/main" val="263273978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8229600" cy="1143000"/>
          </a:xfrm>
        </p:spPr>
        <p:txBody>
          <a:bodyPr>
            <a:normAutofit fontScale="90000"/>
          </a:bodyPr>
          <a:lstStyle/>
          <a:p>
            <a:pPr algn="ctr"/>
            <a:r>
              <a:rPr lang="en-US" dirty="0" smtClean="0"/>
              <a:t/>
            </a:r>
            <a:br>
              <a:rPr lang="en-US" dirty="0" smtClean="0"/>
            </a:br>
            <a:r>
              <a:rPr lang="en-US" dirty="0" smtClean="0"/>
              <a:t>Survey Highlights</a:t>
            </a:r>
            <a:br>
              <a:rPr lang="en-US" dirty="0" smtClean="0"/>
            </a:br>
            <a:endParaRPr lang="en-US" dirty="0"/>
          </a:p>
        </p:txBody>
      </p:sp>
      <p:sp>
        <p:nvSpPr>
          <p:cNvPr id="3" name="Content Placeholder 2"/>
          <p:cNvSpPr>
            <a:spLocks noGrp="1"/>
          </p:cNvSpPr>
          <p:nvPr>
            <p:ph sz="quarter" idx="1"/>
          </p:nvPr>
        </p:nvSpPr>
        <p:spPr/>
        <p:txBody>
          <a:bodyPr>
            <a:normAutofit/>
          </a:bodyPr>
          <a:lstStyle/>
          <a:p>
            <a:r>
              <a:rPr lang="en-US" dirty="0" smtClean="0"/>
              <a:t>The </a:t>
            </a:r>
            <a:r>
              <a:rPr lang="en-US" dirty="0"/>
              <a:t>survey was sent out to all staff via a link in a direct e-mail during a window lasting from September 2 through September 9, 2011. </a:t>
            </a:r>
            <a:endParaRPr lang="en-US" dirty="0" smtClean="0"/>
          </a:p>
          <a:p>
            <a:r>
              <a:rPr lang="en-US" dirty="0" smtClean="0"/>
              <a:t>Results included represent the employees with school-aged children who responded. </a:t>
            </a:r>
          </a:p>
          <a:p>
            <a:endParaRPr lang="en-US" dirty="0"/>
          </a:p>
        </p:txBody>
      </p:sp>
    </p:spTree>
    <p:extLst>
      <p:ext uri="{BB962C8B-B14F-4D97-AF65-F5344CB8AC3E}">
        <p14:creationId xmlns:p14="http://schemas.microsoft.com/office/powerpoint/2010/main" val="387568706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Employees Residing </a:t>
            </a:r>
            <a:r>
              <a:rPr lang="en-US" u="sng" dirty="0" smtClean="0"/>
              <a:t>inside</a:t>
            </a:r>
            <a:r>
              <a:rPr lang="en-US" dirty="0" smtClean="0"/>
              <a:t> the County with School-Aged Children</a:t>
            </a:r>
            <a:endParaRPr lang="en-US" dirty="0"/>
          </a:p>
        </p:txBody>
      </p:sp>
      <p:sp>
        <p:nvSpPr>
          <p:cNvPr id="3" name="Content Placeholder 2"/>
          <p:cNvSpPr>
            <a:spLocks noGrp="1"/>
          </p:cNvSpPr>
          <p:nvPr>
            <p:ph sz="quarter" idx="1"/>
          </p:nvPr>
        </p:nvSpPr>
        <p:spPr/>
        <p:txBody>
          <a:bodyPr/>
          <a:lstStyle/>
          <a:p>
            <a:endParaRPr lang="en-US" dirty="0" smtClean="0"/>
          </a:p>
          <a:p>
            <a:r>
              <a:rPr lang="en-US" dirty="0" smtClean="0"/>
              <a:t>285 responded.</a:t>
            </a:r>
          </a:p>
          <a:p>
            <a:pPr marL="0" indent="0">
              <a:buNone/>
            </a:pPr>
            <a:endParaRPr lang="en-US" dirty="0" smtClean="0"/>
          </a:p>
          <a:p>
            <a:r>
              <a:rPr lang="en-US" dirty="0" smtClean="0"/>
              <a:t>75 said they might consider moving outside the county if the tuition were reduced or eliminated.</a:t>
            </a:r>
          </a:p>
          <a:p>
            <a:pPr marL="0" indent="0">
              <a:buNone/>
            </a:pPr>
            <a:endParaRPr lang="en-US" dirty="0" smtClean="0"/>
          </a:p>
          <a:p>
            <a:r>
              <a:rPr lang="en-US" dirty="0" smtClean="0"/>
              <a:t>57 said they weren’t sure.</a:t>
            </a:r>
            <a:endParaRPr lang="en-US" dirty="0"/>
          </a:p>
        </p:txBody>
      </p:sp>
    </p:spTree>
    <p:extLst>
      <p:ext uri="{BB962C8B-B14F-4D97-AF65-F5344CB8AC3E}">
        <p14:creationId xmlns:p14="http://schemas.microsoft.com/office/powerpoint/2010/main" val="164940826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Employees Residing </a:t>
            </a:r>
            <a:r>
              <a:rPr lang="en-US" u="sng" dirty="0"/>
              <a:t>O</a:t>
            </a:r>
            <a:r>
              <a:rPr lang="en-US" u="sng" dirty="0" smtClean="0"/>
              <a:t>utside </a:t>
            </a:r>
            <a:r>
              <a:rPr lang="en-US" dirty="0" smtClean="0"/>
              <a:t>the County with School-Aged Children</a:t>
            </a:r>
            <a:endParaRPr lang="en-US" dirty="0"/>
          </a:p>
        </p:txBody>
      </p:sp>
      <p:sp>
        <p:nvSpPr>
          <p:cNvPr id="4" name="Text Placeholder 3"/>
          <p:cNvSpPr>
            <a:spLocks noGrp="1"/>
          </p:cNvSpPr>
          <p:nvPr>
            <p:ph type="body" idx="1"/>
          </p:nvPr>
        </p:nvSpPr>
        <p:spPr/>
        <p:txBody>
          <a:bodyPr/>
          <a:lstStyle/>
          <a:p>
            <a:endParaRPr lang="en-US" dirty="0"/>
          </a:p>
        </p:txBody>
      </p:sp>
      <p:sp>
        <p:nvSpPr>
          <p:cNvPr id="3" name="Content Placeholder 2"/>
          <p:cNvSpPr>
            <a:spLocks noGrp="1"/>
          </p:cNvSpPr>
          <p:nvPr>
            <p:ph sz="half" idx="2"/>
          </p:nvPr>
        </p:nvSpPr>
        <p:spPr>
          <a:xfrm>
            <a:off x="762000" y="1524000"/>
            <a:ext cx="7239000" cy="3886200"/>
          </a:xfrm>
        </p:spPr>
        <p:txBody>
          <a:bodyPr>
            <a:normAutofit lnSpcReduction="10000"/>
          </a:bodyPr>
          <a:lstStyle/>
          <a:p>
            <a:endParaRPr lang="en-US" dirty="0" smtClean="0"/>
          </a:p>
          <a:p>
            <a:r>
              <a:rPr lang="en-US" dirty="0" smtClean="0"/>
              <a:t>171 </a:t>
            </a:r>
            <a:r>
              <a:rPr lang="en-US" dirty="0"/>
              <a:t>responded</a:t>
            </a:r>
            <a:r>
              <a:rPr lang="en-US" dirty="0" smtClean="0"/>
              <a:t>.</a:t>
            </a:r>
          </a:p>
          <a:p>
            <a:r>
              <a:rPr lang="en-US" dirty="0"/>
              <a:t>A</a:t>
            </a:r>
            <a:r>
              <a:rPr lang="en-US" dirty="0" smtClean="0"/>
              <a:t>t zero cost, nearly all respondents would participate. As the cost increased, fewer would participate, and the financial cost to the County school system is diminished</a:t>
            </a:r>
            <a:r>
              <a:rPr lang="en-US" dirty="0" smtClean="0"/>
              <a:t>.</a:t>
            </a:r>
          </a:p>
          <a:p>
            <a:r>
              <a:rPr lang="en-US" dirty="0" smtClean="0"/>
              <a:t>Another way to view this item is through the lens of marginal net cost, assuming that one new teacher ($65,000) would be required per 15 students, and administrative costs would increase by $15,000 per 40 additional students.</a:t>
            </a:r>
            <a:endParaRPr lang="en-US" dirty="0" smtClean="0"/>
          </a:p>
        </p:txBody>
      </p:sp>
    </p:spTree>
    <p:extLst>
      <p:ext uri="{BB962C8B-B14F-4D97-AF65-F5344CB8AC3E}">
        <p14:creationId xmlns:p14="http://schemas.microsoft.com/office/powerpoint/2010/main" val="269764179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Employees Residing </a:t>
            </a:r>
            <a:r>
              <a:rPr lang="en-US" u="sng" dirty="0"/>
              <a:t>O</a:t>
            </a:r>
            <a:r>
              <a:rPr lang="en-US" u="sng" dirty="0" smtClean="0"/>
              <a:t>utside </a:t>
            </a:r>
            <a:r>
              <a:rPr lang="en-US" dirty="0" smtClean="0"/>
              <a:t>the County with School-Aged Children</a:t>
            </a:r>
            <a:endParaRPr lang="en-US" dirty="0"/>
          </a:p>
        </p:txBody>
      </p:sp>
      <p:sp>
        <p:nvSpPr>
          <p:cNvPr id="4" name="Text Placeholder 3"/>
          <p:cNvSpPr>
            <a:spLocks noGrp="1"/>
          </p:cNvSpPr>
          <p:nvPr>
            <p:ph type="body" idx="1"/>
          </p:nvPr>
        </p:nvSpPr>
        <p:spPr/>
        <p:txBody>
          <a:bodyPr/>
          <a:lstStyle/>
          <a:p>
            <a:endParaRPr lang="en-US" dirty="0"/>
          </a:p>
        </p:txBody>
      </p:sp>
      <p:sp>
        <p:nvSpPr>
          <p:cNvPr id="3" name="Content Placeholder 2"/>
          <p:cNvSpPr>
            <a:spLocks noGrp="1"/>
          </p:cNvSpPr>
          <p:nvPr>
            <p:ph sz="half" idx="2"/>
          </p:nvPr>
        </p:nvSpPr>
        <p:spPr>
          <a:xfrm>
            <a:off x="762000" y="1524000"/>
            <a:ext cx="3733800" cy="3886200"/>
          </a:xfrm>
        </p:spPr>
        <p:txBody>
          <a:bodyPr>
            <a:normAutofit/>
          </a:bodyPr>
          <a:lstStyle/>
          <a:p>
            <a:endParaRPr lang="en-US" dirty="0" smtClean="0"/>
          </a:p>
        </p:txBody>
      </p:sp>
      <p:graphicFrame>
        <p:nvGraphicFramePr>
          <p:cNvPr id="8" name="Object 7"/>
          <p:cNvGraphicFramePr>
            <a:graphicFrameLocks noChangeAspect="1"/>
          </p:cNvGraphicFramePr>
          <p:nvPr>
            <p:extLst>
              <p:ext uri="{D42A27DB-BD31-4B8C-83A1-F6EECF244321}">
                <p14:modId xmlns:p14="http://schemas.microsoft.com/office/powerpoint/2010/main" val="4053605506"/>
              </p:ext>
            </p:extLst>
          </p:nvPr>
        </p:nvGraphicFramePr>
        <p:xfrm>
          <a:off x="150813" y="1603375"/>
          <a:ext cx="9293225" cy="5386388"/>
        </p:xfrm>
        <a:graphic>
          <a:graphicData uri="http://schemas.openxmlformats.org/presentationml/2006/ole">
            <mc:AlternateContent xmlns:mc="http://schemas.openxmlformats.org/markup-compatibility/2006">
              <mc:Choice xmlns:v="urn:schemas-microsoft-com:vml" Requires="v">
                <p:oleObj spid="_x0000_s2050" name="Document" r:id="rId3" imgW="6093237" imgH="3522598" progId="Word.Document.12">
                  <p:embed/>
                </p:oleObj>
              </mc:Choice>
              <mc:Fallback>
                <p:oleObj name="Document" r:id="rId3" imgW="6093237" imgH="3522598" progId="Word.Document.12">
                  <p:embed/>
                  <p:pic>
                    <p:nvPicPr>
                      <p:cNvPr id="0" name=""/>
                      <p:cNvPicPr/>
                      <p:nvPr/>
                    </p:nvPicPr>
                    <p:blipFill>
                      <a:blip r:embed="rId4"/>
                      <a:stretch>
                        <a:fillRect/>
                      </a:stretch>
                    </p:blipFill>
                    <p:spPr>
                      <a:xfrm>
                        <a:off x="150813" y="1603375"/>
                        <a:ext cx="9293225" cy="5386388"/>
                      </a:xfrm>
                      <a:prstGeom prst="rect">
                        <a:avLst/>
                      </a:prstGeom>
                    </p:spPr>
                  </p:pic>
                </p:oleObj>
              </mc:Fallback>
            </mc:AlternateContent>
          </a:graphicData>
        </a:graphic>
      </p:graphicFrame>
    </p:spTree>
    <p:extLst>
      <p:ext uri="{BB962C8B-B14F-4D97-AF65-F5344CB8AC3E}">
        <p14:creationId xmlns:p14="http://schemas.microsoft.com/office/powerpoint/2010/main" val="4070168608"/>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quity">
  <a:themeElements>
    <a:clrScheme name="Executive">
      <a:dk1>
        <a:sysClr val="windowText" lastClr="000000"/>
      </a:dk1>
      <a:lt1>
        <a:sysClr val="window" lastClr="FFFFFF"/>
      </a:lt1>
      <a:dk2>
        <a:srgbClr val="2F5897"/>
      </a:dk2>
      <a:lt2>
        <a:srgbClr val="E4E9EF"/>
      </a:lt2>
      <a:accent1>
        <a:srgbClr val="6076B4"/>
      </a:accent1>
      <a:accent2>
        <a:srgbClr val="9C5252"/>
      </a:accent2>
      <a:accent3>
        <a:srgbClr val="E68422"/>
      </a:accent3>
      <a:accent4>
        <a:srgbClr val="846648"/>
      </a:accent4>
      <a:accent5>
        <a:srgbClr val="63891F"/>
      </a:accent5>
      <a:accent6>
        <a:srgbClr val="758085"/>
      </a:accent6>
      <a:hlink>
        <a:srgbClr val="3399FF"/>
      </a:hlink>
      <a:folHlink>
        <a:srgbClr val="B2B2B2"/>
      </a:folHlink>
    </a:clrScheme>
    <a:fontScheme name="Equity">
      <a:majorFont>
        <a:latin typeface="Franklin Gothic Book"/>
        <a:ea typeface=""/>
        <a:cs typeface=""/>
        <a:font script="Grek" typeface="Calibri"/>
        <a:font script="Cyrl" typeface="Calibri"/>
        <a:font script="Jpan" typeface="HGｺﾞｼｯｸM"/>
        <a:font script="Hang" typeface="바탕"/>
        <a:font script="Hans" typeface="幼圆"/>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Perpetua"/>
        <a:ea typeface=""/>
        <a:cs typeface=""/>
        <a:font script="Grek" typeface="Cambria"/>
        <a:font script="Cyrl" typeface="Cambria"/>
        <a:font script="Jpan" typeface="HG創英ﾌﾟﾚｾﾞﾝｽEB"/>
        <a:font script="Hang" typeface="맑은 고딕"/>
        <a:font script="Hans" typeface="宋体"/>
        <a:font script="Hant" typeface="新細明體"/>
        <a:font script="Arab" typeface="Times New Roman"/>
        <a:font script="Hebr" typeface="Aharoni"/>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Equity">
      <a:fillStyleLst>
        <a:solidFill>
          <a:schemeClr val="phClr"/>
        </a:solidFill>
        <a:blipFill>
          <a:blip xmlns:r="http://schemas.openxmlformats.org/officeDocument/2006/relationships" r:embed="rId1">
            <a:duotone>
              <a:schemeClr val="phClr">
                <a:tint val="30000"/>
                <a:satMod val="300000"/>
              </a:schemeClr>
              <a:schemeClr val="phClr">
                <a:tint val="40000"/>
                <a:satMod val="200000"/>
              </a:schemeClr>
            </a:duotone>
          </a:blip>
          <a:tile tx="0" ty="0" sx="70000" sy="70000" flip="none" algn="ctr"/>
        </a:blipFill>
        <a:blipFill>
          <a:blip xmlns:r="http://schemas.openxmlformats.org/officeDocument/2006/relationships" r:embed="rId1">
            <a:duotone>
              <a:schemeClr val="phClr">
                <a:shade val="22000"/>
                <a:satMod val="160000"/>
              </a:schemeClr>
              <a:schemeClr val="phClr">
                <a:shade val="45000"/>
                <a:satMod val="100000"/>
              </a:schemeClr>
            </a:duotone>
          </a:blip>
          <a:tile tx="0" ty="0" sx="65000" sy="65000" flip="none" algn="ctr"/>
        </a:blipFill>
      </a:fillStyleLst>
      <a:lnStyleLst>
        <a:ln w="9525" cap="flat" cmpd="sng" algn="ctr">
          <a:solidFill>
            <a:schemeClr val="phClr">
              <a:shade val="60000"/>
              <a:satMod val="110000"/>
            </a:schemeClr>
          </a:solidFill>
          <a:prstDash val="solid"/>
        </a:ln>
        <a:ln w="127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algn="t" rotWithShape="0">
              <a:srgbClr val="000000">
                <a:alpha val="50000"/>
              </a:srgbClr>
            </a:outerShdw>
          </a:effectLst>
        </a:effectStyle>
        <a:effectStyle>
          <a:effectLst>
            <a:outerShdw blurRad="38100" dist="25400" dir="5400000" algn="t" rotWithShape="0">
              <a:srgbClr val="000000">
                <a:alpha val="50000"/>
              </a:srgbClr>
            </a:outerShdw>
          </a:effectLst>
        </a:effectStyle>
        <a:effectStyle>
          <a:effectLst>
            <a:outerShdw blurRad="50800" dist="50800" dir="5400000" algn="t" rotWithShape="0">
              <a:srgbClr val="000000">
                <a:alpha val="60000"/>
              </a:srgbClr>
            </a:outerShdw>
          </a:effectLst>
          <a:scene3d>
            <a:camera prst="isometricBottomUp" fov="0">
              <a:rot lat="0" lon="0" rev="0"/>
            </a:camera>
            <a:lightRig rig="soft" dir="b">
              <a:rot lat="0" lon="0" rev="9000000"/>
            </a:lightRig>
          </a:scene3d>
          <a:sp3d contourW="35000" prstMaterial="matte">
            <a:bevelT w="45000" h="38100" prst="convex"/>
            <a:contourClr>
              <a:schemeClr val="phClr">
                <a:tint val="10000"/>
                <a:satMod val="130000"/>
              </a:schemeClr>
            </a:contourClr>
          </a:sp3d>
        </a:effectStyle>
      </a:effectStyleLst>
      <a:bgFillStyleLst>
        <a:solidFill>
          <a:schemeClr val="phClr"/>
        </a:solidFill>
        <a:gradFill rotWithShape="1">
          <a:gsLst>
            <a:gs pos="0">
              <a:schemeClr val="phClr">
                <a:shade val="40000"/>
                <a:satMod val="165000"/>
              </a:schemeClr>
            </a:gs>
            <a:gs pos="50000">
              <a:schemeClr val="phClr">
                <a:shade val="80000"/>
                <a:satMod val="155000"/>
              </a:schemeClr>
            </a:gs>
            <a:gs pos="100000">
              <a:schemeClr val="phClr">
                <a:tint val="95000"/>
                <a:satMod val="200000"/>
              </a:schemeClr>
            </a:gs>
          </a:gsLst>
          <a:lin ang="16200000" scaled="1"/>
        </a:gradFill>
        <a:blipFill>
          <a:blip xmlns:r="http://schemas.openxmlformats.org/officeDocument/2006/relationships" r:embed="rId1">
            <a:duotone>
              <a:schemeClr val="phClr">
                <a:tint val="95000"/>
                <a:satMod val="200000"/>
              </a:schemeClr>
              <a:schemeClr val="phClr">
                <a:shade val="80000"/>
                <a:satMod val="100000"/>
              </a:schemeClr>
            </a:duotone>
          </a:blip>
          <a:tile tx="0" ty="0" sx="55000" sy="5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Equity</Template>
  <TotalTime>148</TotalTime>
  <Words>580</Words>
  <Application>Microsoft Office PowerPoint</Application>
  <PresentationFormat>On-screen Show (4:3)</PresentationFormat>
  <Paragraphs>58</Paragraphs>
  <Slides>12</Slides>
  <Notes>0</Notes>
  <HiddenSlides>0</HiddenSlides>
  <MMClips>0</MMClips>
  <ScaleCrop>false</ScaleCrop>
  <HeadingPairs>
    <vt:vector size="6" baseType="variant">
      <vt:variant>
        <vt:lpstr>Theme</vt:lpstr>
      </vt:variant>
      <vt:variant>
        <vt:i4>1</vt:i4>
      </vt:variant>
      <vt:variant>
        <vt:lpstr>Embedded OLE Servers</vt:lpstr>
      </vt:variant>
      <vt:variant>
        <vt:i4>1</vt:i4>
      </vt:variant>
      <vt:variant>
        <vt:lpstr>Slide Titles</vt:lpstr>
      </vt:variant>
      <vt:variant>
        <vt:i4>12</vt:i4>
      </vt:variant>
    </vt:vector>
  </HeadingPairs>
  <TitlesOfParts>
    <vt:vector size="14" baseType="lpstr">
      <vt:lpstr>Equity</vt:lpstr>
      <vt:lpstr>Microsoft Word Document</vt:lpstr>
      <vt:lpstr>Tuition for Nonresident Students of Albemarle County Employees</vt:lpstr>
      <vt:lpstr>Purpose</vt:lpstr>
      <vt:lpstr>Policy</vt:lpstr>
      <vt:lpstr>Market Research</vt:lpstr>
      <vt:lpstr>Current Picture</vt:lpstr>
      <vt:lpstr> Survey Highlights </vt:lpstr>
      <vt:lpstr>Employees Residing inside the County with School-Aged Children</vt:lpstr>
      <vt:lpstr>Employees Residing Outside the County with School-Aged Children</vt:lpstr>
      <vt:lpstr>Employees Residing Outside the County with School-Aged Children</vt:lpstr>
      <vt:lpstr>Focus Group</vt:lpstr>
      <vt:lpstr>Focus Group Themes</vt:lpstr>
      <vt:lpstr>Tuition for Nonresident Students of Albemarle County Employees</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Tuition for Nonresident Students of Albemarle County Employees</dc:title>
  <dc:creator>acps</dc:creator>
  <cp:lastModifiedBy>acps</cp:lastModifiedBy>
  <cp:revision>12</cp:revision>
  <cp:lastPrinted>2011-10-21T16:53:50Z</cp:lastPrinted>
  <dcterms:created xsi:type="dcterms:W3CDTF">2011-10-21T16:07:04Z</dcterms:created>
  <dcterms:modified xsi:type="dcterms:W3CDTF">2011-11-21T20:48:17Z</dcterms:modified>
</cp:coreProperties>
</file>